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E92ED-6AB1-409A-994B-EE900F00E4C8}"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E92ED-6AB1-409A-994B-EE900F00E4C8}"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E92ED-6AB1-409A-994B-EE900F00E4C8}"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E92ED-6AB1-409A-994B-EE900F00E4C8}"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E92ED-6AB1-409A-994B-EE900F00E4C8}"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E92ED-6AB1-409A-994B-EE900F00E4C8}"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E92ED-6AB1-409A-994B-EE900F00E4C8}"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E92ED-6AB1-409A-994B-EE900F00E4C8}"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E92ED-6AB1-409A-994B-EE900F00E4C8}"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E92ED-6AB1-409A-994B-EE900F00E4C8}"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E92ED-6AB1-409A-994B-EE900F00E4C8}"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4B622-D703-4807-B426-47A824A8AD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E92ED-6AB1-409A-994B-EE900F00E4C8}" type="datetimeFigureOut">
              <a:rPr lang="en-US" smtClean="0"/>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4B622-D703-4807-B426-47A824A8AD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026" name="AutoShape 2" descr="http://fc04.deviantart.net/fs15/i/2007/009/4/7/Stationary_by_Running4theSHADOW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fc04.deviantart.net/fs15/i/2007/009/4/7/Stationary_by_Running4theSHADOW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fc04.deviantart.net/fs15/i/2007/009/4/7/Stationary_by_Running4theSHADOW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encrypted-tbn2.gstatic.com/images?q=tbn:ANd9GcQz1sS5TSMWKija1xNEsESyHl-_o40q4ulCrI2vK4Or8pS6mG2Fs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encrypted-tbn2.gstatic.com/images?q=tbn:ANd9GcQz1sS5TSMWKija1xNEsESyHl-_o40q4ulCrI2vK4Or8pS6mG2Fs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286000" y="2514599"/>
            <a:ext cx="4114800" cy="1200329"/>
          </a:xfrm>
          <a:prstGeom prst="rect">
            <a:avLst/>
          </a:prstGeom>
          <a:noFill/>
          <a:ln>
            <a:solidFill>
              <a:schemeClr val="accent3">
                <a:lumMod val="40000"/>
                <a:lumOff val="60000"/>
              </a:schemeClr>
            </a:solidFill>
          </a:ln>
        </p:spPr>
        <p:txBody>
          <a:bodyPr wrap="square" rtlCol="0">
            <a:spAutoFit/>
          </a:bodyPr>
          <a:lstStyle/>
          <a:p>
            <a:pPr algn="ctr"/>
            <a:r>
              <a:rPr lang="ar-AE" sz="7200" dirty="0" smtClean="0">
                <a:solidFill>
                  <a:schemeClr val="bg1"/>
                </a:solidFill>
                <a:latin typeface="Arabic Typesetting" pitchFamily="66" charset="-78"/>
                <a:cs typeface="Arabic Typesetting" pitchFamily="66" charset="-78"/>
              </a:rPr>
              <a:t>الوقت و الانسان</a:t>
            </a:r>
            <a:endParaRPr lang="en-US" sz="7200" dirty="0">
              <a:solidFill>
                <a:schemeClr val="bg1"/>
              </a:solidFill>
              <a:latin typeface="Arabic Typesetting" pitchFamily="66" charset="-78"/>
              <a:cs typeface="Arabic Typesetting" pitchFamily="66" charset="-7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91000"/>
            <a:ext cx="2743200" cy="21945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0" y="0"/>
            <a:ext cx="9144000" cy="6858000"/>
          </a:xfrm>
          <a:prstGeom prst="frame">
            <a:avLst>
              <a:gd name="adj1" fmla="val 182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4758585.jpg">
            <a:hlinkClick r:id="rId2" action="ppaction://hlinksldjump"/>
          </p:cNvPr>
          <p:cNvPicPr>
            <a:picLocks noGrp="1" noChangeAspect="1"/>
          </p:cNvPicPr>
          <p:nvPr>
            <p:ph idx="1"/>
          </p:nvPr>
        </p:nvPicPr>
        <p:blipFill>
          <a:blip r:embed="rId3" cstate="print"/>
          <a:stretch>
            <a:fillRect/>
          </a:stretch>
        </p:blipFill>
        <p:spPr>
          <a:xfrm>
            <a:off x="0" y="0"/>
            <a:ext cx="4773037" cy="3505199"/>
          </a:xfrm>
        </p:spPr>
      </p:pic>
      <p:sp>
        <p:nvSpPr>
          <p:cNvPr id="17410" name="AutoShape 2" descr="http://islamicsham.org/sites/default/files/47585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Content Placeholder 4" descr="4758585.jpg">
            <a:hlinkClick r:id="rId4" action="ppaction://hlinksldjump"/>
          </p:cNvPr>
          <p:cNvPicPr>
            <a:picLocks noChangeAspect="1"/>
          </p:cNvPicPr>
          <p:nvPr/>
        </p:nvPicPr>
        <p:blipFill>
          <a:blip r:embed="rId3" cstate="print"/>
          <a:stretch>
            <a:fillRect/>
          </a:stretch>
        </p:blipFill>
        <p:spPr>
          <a:xfrm>
            <a:off x="4572001" y="0"/>
            <a:ext cx="4572000" cy="3505199"/>
          </a:xfrm>
          <a:prstGeom prst="rect">
            <a:avLst/>
          </a:prstGeom>
        </p:spPr>
      </p:pic>
      <p:pic>
        <p:nvPicPr>
          <p:cNvPr id="7" name="Content Placeholder 4" descr="4758585.jpg">
            <a:hlinkClick r:id="rId5" action="ppaction://hlinksldjump"/>
          </p:cNvPr>
          <p:cNvPicPr>
            <a:picLocks noChangeAspect="1"/>
          </p:cNvPicPr>
          <p:nvPr/>
        </p:nvPicPr>
        <p:blipFill>
          <a:blip r:embed="rId3" cstate="print"/>
          <a:stretch>
            <a:fillRect/>
          </a:stretch>
        </p:blipFill>
        <p:spPr>
          <a:xfrm>
            <a:off x="4191000" y="3505200"/>
            <a:ext cx="4953000" cy="3352800"/>
          </a:xfrm>
          <a:prstGeom prst="rect">
            <a:avLst/>
          </a:prstGeom>
        </p:spPr>
      </p:pic>
      <p:pic>
        <p:nvPicPr>
          <p:cNvPr id="8" name="Content Placeholder 4" descr="4758585.jpg">
            <a:hlinkClick r:id="rId6" action="ppaction://hlinksldjump"/>
          </p:cNvPr>
          <p:cNvPicPr>
            <a:picLocks noChangeAspect="1"/>
          </p:cNvPicPr>
          <p:nvPr/>
        </p:nvPicPr>
        <p:blipFill>
          <a:blip r:embed="rId3" cstate="print"/>
          <a:stretch>
            <a:fillRect/>
          </a:stretch>
        </p:blipFill>
        <p:spPr>
          <a:xfrm>
            <a:off x="0" y="3505200"/>
            <a:ext cx="4495800" cy="33528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620000" cy="4525963"/>
          </a:xfrm>
          <a:ln>
            <a:solidFill>
              <a:schemeClr val="tx2">
                <a:lumMod val="75000"/>
              </a:schemeClr>
            </a:solidFill>
          </a:ln>
        </p:spPr>
        <p:txBody>
          <a:bodyPr>
            <a:normAutofit lnSpcReduction="10000"/>
          </a:bodyPr>
          <a:lstStyle/>
          <a:p>
            <a:pPr marL="0" indent="0" algn="ctr">
              <a:buNone/>
            </a:pPr>
            <a:r>
              <a:rPr lang="ar-AE" sz="4400" dirty="0" smtClean="0">
                <a:solidFill>
                  <a:schemeClr val="accent6">
                    <a:lumMod val="40000"/>
                    <a:lumOff val="60000"/>
                  </a:schemeClr>
                </a:solidFill>
              </a:rPr>
              <a:t>الإنسان وقت:</a:t>
            </a:r>
            <a:r>
              <a:rPr lang="ar-AE" dirty="0" smtClean="0">
                <a:solidFill>
                  <a:schemeClr val="accent6">
                    <a:lumMod val="40000"/>
                    <a:lumOff val="60000"/>
                  </a:schemeClr>
                </a:solidFill>
              </a:rPr>
              <a:t> </a:t>
            </a:r>
            <a:endParaRPr lang="en-US" dirty="0" smtClean="0">
              <a:solidFill>
                <a:schemeClr val="accent6">
                  <a:lumMod val="40000"/>
                  <a:lumOff val="60000"/>
                </a:schemeClr>
              </a:solidFill>
            </a:endParaRPr>
          </a:p>
          <a:p>
            <a:pPr marL="0" indent="0" algn="ctr">
              <a:buNone/>
            </a:pPr>
            <a:endParaRPr lang="ar-AE" sz="2400" dirty="0" smtClean="0">
              <a:solidFill>
                <a:schemeClr val="accent6">
                  <a:lumMod val="40000"/>
                  <a:lumOff val="60000"/>
                </a:schemeClr>
              </a:solidFill>
            </a:endParaRPr>
          </a:p>
          <a:p>
            <a:pPr marL="0" indent="0" algn="ctr">
              <a:buNone/>
            </a:pPr>
            <a:r>
              <a:rPr lang="ar-AE" dirty="0" smtClean="0">
                <a:solidFill>
                  <a:schemeClr val="accent4">
                    <a:lumMod val="75000"/>
                  </a:schemeClr>
                </a:solidFill>
                <a:latin typeface="Arabic Typesetting" pitchFamily="66" charset="-78"/>
                <a:cs typeface="Arabic Typesetting" pitchFamily="66" charset="-78"/>
              </a:rPr>
              <a:t>أنك أيها الإنسان وقت، أنك أيها الإنسان بضعة أيام، كلما انقضى يوم انقضى بضع منك، أنك أيها الإنسان لا تملك أثمن من الوقت، بل إن رأس مالك الوحيد هو الوقت، بل إن الله سبحانه وتعالى أكد في سورة العصر أنك خاسر مهما كنت، وفي أي حجم وجدت، وبأي ثروة تملكها، وبأي مكان تسمو إليه فأنت خاسر، لأن مضي الوقت يستهلكك، والإنسان بضعة أيام، كلما انقضى يوم انقضى بضع منه، وما من يوم ينشق فجره إلا وينادي: يا ابن، آدم أنا خلق جديد، وعلى عملك شهيد، فتزود مني، فإني لا أعود إلى يوم القيامة.</a:t>
            </a:r>
          </a:p>
          <a:p>
            <a:pPr algn="ctr"/>
            <a:endParaRPr lang="en-US" dirty="0">
              <a:solidFill>
                <a:schemeClr val="accent4">
                  <a:lumMod val="75000"/>
                </a:schemeClr>
              </a:solidFill>
              <a:latin typeface="Arabic Typesetting" pitchFamily="66" charset="-78"/>
              <a:cs typeface="Arabic Typesetting" pitchFamily="66"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94" y="304800"/>
            <a:ext cx="2339411" cy="1679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Rectangle 5">
            <a:hlinkClick r:id="rId3" action="ppaction://hlinksldjump"/>
          </p:cNvPr>
          <p:cNvSpPr/>
          <p:nvPr/>
        </p:nvSpPr>
        <p:spPr>
          <a:xfrm>
            <a:off x="251389" y="5943600"/>
            <a:ext cx="815411"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143000"/>
            <a:ext cx="5562600" cy="1066800"/>
          </a:xfrm>
          <a:ln>
            <a:solidFill>
              <a:schemeClr val="accent3">
                <a:lumMod val="75000"/>
              </a:schemeClr>
            </a:solidFill>
          </a:ln>
        </p:spPr>
        <p:txBody>
          <a:bodyPr>
            <a:normAutofit fontScale="90000"/>
          </a:bodyPr>
          <a:lstStyle/>
          <a:p>
            <a:r>
              <a:rPr lang="en-US" dirty="0" smtClean="0">
                <a:solidFill>
                  <a:schemeClr val="accent3">
                    <a:lumMod val="50000"/>
                  </a:schemeClr>
                </a:solidFill>
              </a:rPr>
              <a:t/>
            </a:r>
            <a:br>
              <a:rPr lang="en-US" dirty="0" smtClean="0">
                <a:solidFill>
                  <a:schemeClr val="accent3">
                    <a:lumMod val="50000"/>
                  </a:schemeClr>
                </a:solidFill>
              </a:rPr>
            </a:br>
            <a:r>
              <a:rPr lang="ar-AE" dirty="0" smtClean="0">
                <a:solidFill>
                  <a:schemeClr val="accent3">
                    <a:lumMod val="50000"/>
                  </a:schemeClr>
                </a:solidFill>
              </a:rPr>
              <a:t>لا </a:t>
            </a:r>
            <a:r>
              <a:rPr lang="ar-AE" dirty="0">
                <a:solidFill>
                  <a:schemeClr val="accent3">
                    <a:lumMod val="50000"/>
                  </a:schemeClr>
                </a:solidFill>
              </a:rPr>
              <a:t>يضيِّع الوقت إلا سفيه</a:t>
            </a:r>
            <a:r>
              <a:rPr lang="ar-AE" dirty="0" smtClean="0">
                <a:solidFill>
                  <a:schemeClr val="accent3">
                    <a:lumMod val="50000"/>
                  </a:schemeClr>
                </a:solidFill>
              </a:rPr>
              <a:t>:</a:t>
            </a:r>
            <a:r>
              <a:rPr lang="ar-AE" dirty="0"/>
              <a:t/>
            </a:r>
            <a:br>
              <a:rPr lang="ar-AE" dirty="0"/>
            </a:br>
            <a:endParaRPr lang="en-US" dirty="0"/>
          </a:p>
        </p:txBody>
      </p:sp>
      <p:sp>
        <p:nvSpPr>
          <p:cNvPr id="3" name="Content Placeholder 2"/>
          <p:cNvSpPr>
            <a:spLocks noGrp="1"/>
          </p:cNvSpPr>
          <p:nvPr>
            <p:ph idx="1"/>
          </p:nvPr>
        </p:nvSpPr>
        <p:spPr>
          <a:xfrm>
            <a:off x="457200" y="2286000"/>
            <a:ext cx="8229600" cy="4373563"/>
          </a:xfrm>
          <a:ln>
            <a:solidFill>
              <a:schemeClr val="accent6">
                <a:lumMod val="75000"/>
              </a:schemeClr>
            </a:solidFill>
          </a:ln>
        </p:spPr>
        <p:txBody>
          <a:bodyPr>
            <a:normAutofit fontScale="92500"/>
          </a:bodyPr>
          <a:lstStyle/>
          <a:p>
            <a:pPr algn="r" rtl="1"/>
            <a:r>
              <a:rPr lang="ar-AE" dirty="0" smtClean="0">
                <a:solidFill>
                  <a:schemeClr val="accent4">
                    <a:lumMod val="50000"/>
                  </a:schemeClr>
                </a:solidFill>
              </a:rPr>
              <a:t>لو </a:t>
            </a:r>
            <a:r>
              <a:rPr lang="ar-AE" dirty="0">
                <a:solidFill>
                  <a:schemeClr val="accent4">
                    <a:lumMod val="50000"/>
                  </a:schemeClr>
                </a:solidFill>
              </a:rPr>
              <a:t>أن واحد منا أمسك مئة ألف ليرة وأحرقها أمامنا، ما الحكم القطعي على عقله ؟ سفيه، حكم قطعي، مئة ألف تحل بها بعض المكلات، تحرقها ؟‍ فإذا كان إحراق مئة ألف ليرة يصف الإنسان بالسفه، فكيف إذا أتلف وقته ؟ وهو أثمن من المال.</a:t>
            </a:r>
          </a:p>
          <a:p>
            <a:pPr algn="r" rtl="1"/>
            <a:r>
              <a:rPr lang="ar-AE" dirty="0">
                <a:solidFill>
                  <a:schemeClr val="accent2"/>
                </a:solidFill>
              </a:rPr>
              <a:t>لذلك المؤمن يحرص على وقته لأنه رأس ماله الوحيد، ولا يندم المرء يوم القيامة إلا على ساعة مضت لم يحسن استغلالها، وما من إنسان على وجه الأرض عرف كيف يستغل وقته كرسول الله صلى الله عليه وسلم، لذلك أقسم الله بعمره الثمين.</a:t>
            </a:r>
          </a:p>
          <a:p>
            <a:pPr algn="r" rt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0413"/>
            <a:ext cx="3048000" cy="23090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hlinkClick r:id="rId3" action="ppaction://hlinksldjump"/>
          </p:cNvPr>
          <p:cNvSpPr/>
          <p:nvPr/>
        </p:nvSpPr>
        <p:spPr>
          <a:xfrm>
            <a:off x="381000" y="6172200"/>
            <a:ext cx="1066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41000">
              <a:srgbClr val="9CB86E"/>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dirty="0" smtClean="0"/>
              <a:t> </a:t>
            </a:r>
            <a:endParaRPr lang="en-US" dirty="0"/>
          </a:p>
        </p:txBody>
      </p:sp>
      <p:sp>
        <p:nvSpPr>
          <p:cNvPr id="3" name="Content Placeholder 2"/>
          <p:cNvSpPr>
            <a:spLocks noGrp="1"/>
          </p:cNvSpPr>
          <p:nvPr>
            <p:ph idx="1"/>
          </p:nvPr>
        </p:nvSpPr>
        <p:spPr>
          <a:xfrm>
            <a:off x="457200" y="2514601"/>
            <a:ext cx="8229600" cy="3429000"/>
          </a:xfrm>
          <a:ln>
            <a:solidFill>
              <a:srgbClr val="00B0F0"/>
            </a:solidFill>
          </a:ln>
        </p:spPr>
        <p:txBody>
          <a:bodyPr/>
          <a:lstStyle/>
          <a:p>
            <a:pPr marL="0" indent="0" algn="r">
              <a:buNone/>
            </a:pPr>
            <a:r>
              <a:rPr lang="ar-AE" sz="3600" dirty="0">
                <a:solidFill>
                  <a:srgbClr val="FFFF00"/>
                </a:solidFill>
              </a:rPr>
              <a:t>من علامات تخلف الأمة عدم القيمة الوقت عندها: </a:t>
            </a:r>
            <a:endParaRPr lang="en-US" sz="3600" dirty="0" smtClean="0">
              <a:solidFill>
                <a:srgbClr val="FFFF00"/>
              </a:solidFill>
            </a:endParaRPr>
          </a:p>
          <a:p>
            <a:pPr marL="0" indent="0" algn="ctr">
              <a:buNone/>
            </a:pPr>
            <a:r>
              <a:rPr lang="ar-AE" sz="4000" dirty="0">
                <a:solidFill>
                  <a:schemeClr val="accent6">
                    <a:lumMod val="40000"/>
                    <a:lumOff val="60000"/>
                  </a:schemeClr>
                </a:solidFill>
              </a:rPr>
              <a:t>إنّ قلة من الناس قليلة جداً تحسن إدارة الوقت، ومن علامات التخلف في أمة أن الوقت لا قيمة له إطلاقاً، يمضي الإنسان ساعات طويلة في أعمال تافهة، في أعمال لا تقدم ولا تؤخر</a:t>
            </a:r>
            <a:r>
              <a:rPr lang="ar-AE" sz="4000" dirty="0"/>
              <a:t>.</a:t>
            </a:r>
          </a:p>
          <a:p>
            <a:pPr marL="0" indent="0" algn="ctr">
              <a:buNone/>
            </a:pPr>
            <a:endParaRPr lang="ar-AE" sz="4000"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7627">
            <a:off x="152401" y="231674"/>
            <a:ext cx="2819400" cy="21359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hlinkClick r:id="rId3" action="ppaction://hlinksldjump"/>
          </p:cNvPr>
          <p:cNvSpPr/>
          <p:nvPr/>
        </p:nvSpPr>
        <p:spPr>
          <a:xfrm>
            <a:off x="304800" y="6096000"/>
            <a:ext cx="9906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41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bg2">
                <a:lumMod val="90000"/>
              </a:schemeClr>
            </a:solidFill>
          </a:ln>
        </p:spPr>
        <p:txBody>
          <a:bodyPr>
            <a:normAutofit/>
          </a:bodyPr>
          <a:lstStyle/>
          <a:p>
            <a:pPr marL="0" indent="0" algn="ctr">
              <a:buNone/>
            </a:pPr>
            <a:r>
              <a:rPr lang="ar-AE" dirty="0">
                <a:solidFill>
                  <a:schemeClr val="accent6">
                    <a:lumMod val="40000"/>
                    <a:lumOff val="60000"/>
                  </a:schemeClr>
                </a:solidFill>
              </a:rPr>
              <a:t>﴿ وَتَوَاصَوْا بِالصَّبْرِ ﴾</a:t>
            </a:r>
          </a:p>
          <a:p>
            <a:pPr marL="0" indent="0" algn="ctr">
              <a:buNone/>
            </a:pPr>
            <a:endParaRPr lang="ar-AE" dirty="0"/>
          </a:p>
          <a:p>
            <a:pPr marL="0" indent="0" algn="ctr">
              <a:buNone/>
            </a:pPr>
            <a:r>
              <a:rPr lang="ar-AE" dirty="0" smtClean="0"/>
              <a:t> </a:t>
            </a:r>
            <a:r>
              <a:rPr lang="ar-AE" dirty="0" smtClean="0">
                <a:solidFill>
                  <a:schemeClr val="accent6">
                    <a:lumMod val="20000"/>
                    <a:lumOff val="80000"/>
                  </a:schemeClr>
                </a:solidFill>
              </a:rPr>
              <a:t>(( </a:t>
            </a:r>
            <a:r>
              <a:rPr lang="ar-AE" dirty="0">
                <a:solidFill>
                  <a:schemeClr val="accent6">
                    <a:lumMod val="20000"/>
                    <a:lumOff val="80000"/>
                  </a:schemeClr>
                </a:solidFill>
              </a:rPr>
              <a:t>سبع يجري للعبد أجرهن، وهو في قبره بعد موته: من علّم علما، أو أجرى نهرا، أو حفر بئرا، أو غرس نخلا، أو بنى مسجدا، أو ورث مصحفا، أو ترك ولدا يستغفر له بعد موته ))</a:t>
            </a:r>
          </a:p>
          <a:p>
            <a:pPr marL="0" indent="0" algn="ctr">
              <a:buNone/>
            </a:pPr>
            <a:endParaRPr lang="ar-AE" dirty="0"/>
          </a:p>
          <a:p>
            <a:pPr marL="0" indent="0" algn="ctr">
              <a:buNone/>
            </a:pPr>
            <a:r>
              <a:rPr lang="ar-AE" dirty="0"/>
              <a:t>[ أخرجه البزار عن أنس ]</a:t>
            </a:r>
            <a:endParaRPr lang="ar-AE" dirty="0">
              <a:solidFill>
                <a:schemeClr val="bg1"/>
              </a:solidFill>
            </a:endParaRPr>
          </a:p>
          <a:p>
            <a:pPr marL="0" indent="0" algn="ctr">
              <a:buNone/>
            </a:pPr>
            <a:r>
              <a:rPr lang="ar-AE" dirty="0">
                <a:solidFill>
                  <a:schemeClr val="bg1"/>
                </a:solidFill>
              </a:rPr>
              <a:t> احرص على عمل يستمر بعد الوفاة.</a:t>
            </a:r>
            <a:endParaRPr lang="en-US"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438400" cy="192862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Rectangle 3">
            <a:hlinkClick r:id="rId3" action="ppaction://hlinksldjump"/>
          </p:cNvPr>
          <p:cNvSpPr/>
          <p:nvPr/>
        </p:nvSpPr>
        <p:spPr>
          <a:xfrm>
            <a:off x="381000" y="6019800"/>
            <a:ext cx="12192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325</Words>
  <Application>Microsoft Office PowerPoint</Application>
  <PresentationFormat>On-screen Show (4:3)</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 لا يضيِّع الوقت إلا سفيه: </vt:lpstr>
      <vt:lpstr>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akram</dc:creator>
  <cp:lastModifiedBy>Student</cp:lastModifiedBy>
  <cp:revision>8</cp:revision>
  <dcterms:created xsi:type="dcterms:W3CDTF">2015-02-11T19:19:20Z</dcterms:created>
  <dcterms:modified xsi:type="dcterms:W3CDTF">2015-02-19T09:41:27Z</dcterms:modified>
</cp:coreProperties>
</file>